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67" r:id="rId23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0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0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0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0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0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0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0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0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0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0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0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0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0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0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0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0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0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0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0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0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0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0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0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0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0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0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0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0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0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0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0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0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0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0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0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0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0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19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5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79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0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Aula_01_Intro2ImageProc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ndrehochuli/teaching/tree/main/ComputerVi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Computer Vision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and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Image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35" name="Imagem 134"/>
          <p:cNvPicPr/>
          <p:nvPr/>
        </p:nvPicPr>
        <p:blipFill>
          <a:blip r:embed="rId3"/>
          <a:stretch/>
        </p:blipFill>
        <p:spPr>
          <a:xfrm>
            <a:off x="872280" y="2507760"/>
            <a:ext cx="2532240" cy="1808280"/>
          </a:xfrm>
          <a:prstGeom prst="rect">
            <a:avLst/>
          </a:prstGeom>
          <a:ln>
            <a:noFill/>
          </a:ln>
        </p:spPr>
      </p:pic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3749040" y="2566440"/>
            <a:ext cx="3132360" cy="1455840"/>
          </a:xfrm>
          <a:prstGeom prst="rect">
            <a:avLst/>
          </a:prstGeom>
          <a:ln>
            <a:noFill/>
          </a:ln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3548880" y="4567680"/>
            <a:ext cx="3582360" cy="1374840"/>
          </a:xfrm>
          <a:prstGeom prst="rect">
            <a:avLst/>
          </a:prstGeom>
          <a:ln>
            <a:noFill/>
          </a:ln>
        </p:spPr>
      </p:pic>
      <p:pic>
        <p:nvPicPr>
          <p:cNvPr id="138" name="Imagem 137"/>
          <p:cNvPicPr/>
          <p:nvPr/>
        </p:nvPicPr>
        <p:blipFill>
          <a:blip r:embed="rId6"/>
          <a:stretch/>
        </p:blipFill>
        <p:spPr>
          <a:xfrm>
            <a:off x="7066080" y="2560320"/>
            <a:ext cx="2808360" cy="1627200"/>
          </a:xfrm>
          <a:prstGeom prst="rect">
            <a:avLst/>
          </a:prstGeom>
          <a:ln>
            <a:noFill/>
          </a:ln>
        </p:spPr>
      </p:pic>
      <p:sp>
        <p:nvSpPr>
          <p:cNvPr id="139" name="CustomShape 5"/>
          <p:cNvSpPr/>
          <p:nvPr/>
        </p:nvSpPr>
        <p:spPr>
          <a:xfrm>
            <a:off x="2496960" y="6217920"/>
            <a:ext cx="5274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EEC11559-7D41-105D-E8BB-399466F507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69981A3E-6491-87E6-D008-FC95EF9D6E9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en-US" sz="20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90822FE6-51D2-3B41-70C5-E1ABE3FD51E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51680B7E-643D-2CBF-B65E-E32532E6E14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Image</a:t>
            </a: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 </a:t>
            </a: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, RGB | BGR, CYMK, HSV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lang="en-US" sz="18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6BAF31D-3C7F-4BFB-C367-3C3533D98DB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071554C1-61DD-0A1E-23A5-B38D51238E8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Image: Matrix </a:t>
            </a: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NxM</a:t>
            </a:r>
            <a:endParaRPr lang="en-US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3"/>
          <a:stretch/>
        </p:blipFill>
        <p:spPr>
          <a:xfrm>
            <a:off x="1306414" y="3253430"/>
            <a:ext cx="7977505" cy="339433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326DC9B1-57B2-AF94-5F66-66428E7939A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2E27E02B-7DB3-E1EC-27D0-A2C6C7285F6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Image Resolution</a:t>
            </a:r>
            <a:endParaRPr lang="en-US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Dots per Inch (DPI) 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for analog devices (printers)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1575C-38C2-F06B-3CD8-E81E45F0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7" y="2383902"/>
            <a:ext cx="4309893" cy="978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DE74CD-F832-761A-60C8-3F7C2E85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3694780"/>
            <a:ext cx="4544059" cy="2562583"/>
          </a:xfrm>
          <a:prstGeom prst="rect">
            <a:avLst/>
          </a:prstGeom>
        </p:spPr>
      </p:pic>
      <p:pic>
        <p:nvPicPr>
          <p:cNvPr id="2050" name="Picture 2" descr="What Your Tech Team Needs to Know About HD Video Systems">
            <a:extLst>
              <a:ext uri="{FF2B5EF4-FFF2-40B4-BE49-F238E27FC236}">
                <a16:creationId xmlns:a16="http://schemas.microsoft.com/office/drawing/2014/main" id="{46FAEC21-8B10-4116-CB4F-E5E9FA38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5" y="3514163"/>
            <a:ext cx="45815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4EB61A56-4740-2251-E146-3493BF0BA56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598E91D-2910-DE23-C42A-7C188423D18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43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78B6-2EF5-BEC5-B4E8-7BBF90B6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2" y="3107571"/>
            <a:ext cx="6962775" cy="21050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395050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704784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What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is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the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problem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?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DCC13043-A9F7-E994-2589-55BDACFBFE1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D8D57D70-3047-C9CB-486F-C2D718D4555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530852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840586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Downscale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Upscale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(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Resize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)</a:t>
            </a:r>
            <a:endParaRPr lang="pt-BR" sz="20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Resolution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lang="pt-BR" sz="20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0973C-469B-9142-4155-90CBCEC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5" y="3363000"/>
            <a:ext cx="1864604" cy="2261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AB48C3-B70A-0FD0-CA30-4FA02433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6" y="3900392"/>
            <a:ext cx="1110452" cy="118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45B46-D572-B11A-95B4-CD8659AA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65" y="3414077"/>
            <a:ext cx="1897396" cy="2159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497926-8B37-924D-94E5-63C0F00D525A}"/>
              </a:ext>
            </a:extLst>
          </p:cNvPr>
          <p:cNvSpPr txBox="1"/>
          <p:nvPr/>
        </p:nvSpPr>
        <p:spPr>
          <a:xfrm>
            <a:off x="1554765" y="56780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324D4A-6A00-D076-5FD4-AE89BBC29533}"/>
              </a:ext>
            </a:extLst>
          </p:cNvPr>
          <p:cNvSpPr txBox="1"/>
          <p:nvPr/>
        </p:nvSpPr>
        <p:spPr>
          <a:xfrm>
            <a:off x="4473100" y="51309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96x106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C6935-1997-CC06-0EF0-CE8A03BA5E14}"/>
              </a:ext>
            </a:extLst>
          </p:cNvPr>
          <p:cNvSpPr txBox="1"/>
          <p:nvPr/>
        </p:nvSpPr>
        <p:spPr>
          <a:xfrm>
            <a:off x="7444337" y="5612394"/>
            <a:ext cx="111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ED5E70BA-2C1C-7C17-0D93-A5249702F5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DD2878A8-D483-3177-1993-4AC6DC808F2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274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154CE1-1272-D662-157A-BA19719C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664062"/>
            <a:ext cx="5681782" cy="5140598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</a:t>
            </a:r>
            <a:r>
              <a:rPr lang="en-US" b="1" spc="-1" dirty="0" err="1">
                <a:solidFill>
                  <a:srgbClr val="1C1C1C"/>
                </a:solidFill>
                <a:latin typeface="Latin Modern Sans"/>
              </a:rPr>
              <a:t>ColorSpaces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216720" lvl="1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 (0-255) – 1 Channel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</a:p>
          <a:p>
            <a:pPr marL="673920" lvl="2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lang="en-US" spc="-1" dirty="0">
              <a:solidFill>
                <a:srgbClr val="1C1C1C"/>
              </a:solidFill>
              <a:latin typeface="Arial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52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chine Learning - Going Furthur with CNN Part 2 - DEV Community">
            <a:extLst>
              <a:ext uri="{FF2B5EF4-FFF2-40B4-BE49-F238E27FC236}">
                <a16:creationId xmlns:a16="http://schemas.microsoft.com/office/drawing/2014/main" id="{60B504EA-B03E-BC74-7CE8-D2E9B5A5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101"/>
            <a:ext cx="5601545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69EBB-DE3A-787B-9965-46309382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7" y="3644176"/>
            <a:ext cx="6006038" cy="2975965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72F44BB3-7E41-9628-D443-AFADB9415B5F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F65D03E3-FA8D-CE54-ABAC-91BE2F949B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77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Topics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Others  Color 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Vetores de Modelos De Cores e mais imagens de CMYK - iStock">
            <a:extLst>
              <a:ext uri="{FF2B5EF4-FFF2-40B4-BE49-F238E27FC236}">
                <a16:creationId xmlns:a16="http://schemas.microsoft.com/office/drawing/2014/main" id="{1E6EB499-A2E1-5B9C-630A-E44260C5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2" y="2050097"/>
            <a:ext cx="4477067" cy="44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0" strike="noStrike" spc="-1" dirty="0">
                <a:latin typeface="Arial"/>
              </a:rPr>
              <a:t>Let’s Code!!</a:t>
            </a: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https://github.com/andrehochuli/teaching/tree/main/ComputerVision</a:t>
            </a:r>
            <a:endParaRPr lang="en-US" sz="1600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B38F3DA-4F51-5292-3171-89916A91E2F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70BE743F-EE96-B971-0B91-52E1F6EE3A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strike="noStrike" spc="-1" dirty="0">
                <a:solidFill>
                  <a:srgbClr val="FFFFFF"/>
                </a:solidFill>
                <a:latin typeface="+mj-lt"/>
                <a:ea typeface="DejaVu Sans"/>
              </a:rPr>
              <a:t>Prof. André Gustavo Hochuli</a:t>
            </a:r>
            <a:endParaRPr lang="pt-BR" sz="3200" strike="noStrike" spc="-1" dirty="0">
              <a:latin typeface="+mj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Postdoc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[2019,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[2020, LITS/</a:t>
            </a: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Université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de Rouen – FR]</a:t>
            </a:r>
            <a:endParaRPr lang="pt-BR" sz="1600" b="0" strike="noStrike" spc="-1" dirty="0">
              <a:latin typeface="Arial"/>
            </a:endParaRPr>
          </a:p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[2014 - Atual]</a:t>
            </a:r>
            <a:endParaRPr lang="pt-BR" sz="1600" b="0" strike="noStrike" spc="-1" dirty="0">
              <a:latin typeface="Arial"/>
            </a:endParaRPr>
          </a:p>
          <a:p>
            <a:pPr marL="457200" lvl="3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pt-BR" sz="1600" b="0" strike="noStrike" spc="-1" dirty="0">
              <a:latin typeface="Arial"/>
            </a:endParaRPr>
          </a:p>
          <a:p>
            <a:pPr marL="914400" lvl="4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589520" y="3749040"/>
            <a:ext cx="2099520" cy="2008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Hobbies: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Aviação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Esportes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Tecnologia &amp; Pesquisa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3"/>
          <a:stretch/>
        </p:blipFill>
        <p:spPr>
          <a:xfrm>
            <a:off x="7610760" y="1463040"/>
            <a:ext cx="207828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E7A1ADE1-0191-107D-ED13-5CE76818027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C6B8AADE-C068-A5B6-3A62-DD33CB12629F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026" name="Picture 2" descr="The Era of Computer Vision Is Here - IndustryWired">
            <a:extLst>
              <a:ext uri="{FF2B5EF4-FFF2-40B4-BE49-F238E27FC236}">
                <a16:creationId xmlns:a16="http://schemas.microsoft.com/office/drawing/2014/main" id="{0BF7B0AF-6F46-0FFB-0111-0D96DC19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1619916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e to Computer Vision: Why It Matters and How It Helps Solve Problems |  NVIDIA Technical Blog">
            <a:extLst>
              <a:ext uri="{FF2B5EF4-FFF2-40B4-BE49-F238E27FC236}">
                <a16:creationId xmlns:a16="http://schemas.microsoft.com/office/drawing/2014/main" id="{D3EB868C-856E-272B-E531-AAC1A3A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3353419"/>
            <a:ext cx="2737277" cy="15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Vision and Deep Learning in Food Industry Quality Inspection">
            <a:extLst>
              <a:ext uri="{FF2B5EF4-FFF2-40B4-BE49-F238E27FC236}">
                <a16:creationId xmlns:a16="http://schemas.microsoft.com/office/drawing/2014/main" id="{06AB6B26-F77D-5802-A40F-3C95FE65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69" y="5012414"/>
            <a:ext cx="2737276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7D27D924-BAD9-59EB-0956-442C5E618C6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78C456B9-B5EA-AE0A-55ED-2B32CE41C07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9560" cy="338004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8160" cy="35204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D212725E-6978-106C-3DC2-9274B63ADD8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B2F7AF-4D1C-E634-0ADB-3CFA83E72C9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720" cy="1998360"/>
          </a:xfrm>
          <a:prstGeom prst="rect">
            <a:avLst/>
          </a:prstGeom>
          <a:ln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960" cy="199152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4E25838-6FA0-72C1-5637-FE235A7ABB9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6BBD8FC-7C35-3182-E0CF-8F0C7279960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>
              <a:latin typeface="Arial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3"/>
          <a:stretch/>
        </p:blipFill>
        <p:spPr>
          <a:xfrm>
            <a:off x="457200" y="2709540"/>
            <a:ext cx="4583112" cy="3242520"/>
          </a:xfrm>
          <a:prstGeom prst="rect">
            <a:avLst/>
          </a:prstGeom>
          <a:ln>
            <a:noFill/>
          </a:ln>
        </p:spPr>
      </p:pic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720" cy="204480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4040" cy="168804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AD3F96D6-B270-E9B4-C360-E3129CFC3FF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5C04D3E-B4BC-DF37-4309-EAE28124C4C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Video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Surveillance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and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Analytics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8160" cy="275616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5320" cy="28148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067A4880-9A2A-479C-84DF-1D162BEA073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3DE290-2C27-AC1C-DBDA-B0B3E7D3251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Assembly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Verification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30" name="Imagem 129"/>
          <p:cNvPicPr/>
          <p:nvPr/>
        </p:nvPicPr>
        <p:blipFill>
          <a:blip r:embed="rId3"/>
          <a:stretch/>
        </p:blipFill>
        <p:spPr>
          <a:xfrm>
            <a:off x="1095469" y="2489703"/>
            <a:ext cx="8111905" cy="3232087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8F8094B1-7CFC-95B0-39F3-0677915D3FC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9F5CFCC-C22D-CBCA-820A-C7FBF8FEEBD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658</Words>
  <Application>Microsoft Office PowerPoint</Application>
  <PresentationFormat>Personalizar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111</cp:revision>
  <dcterms:created xsi:type="dcterms:W3CDTF">2021-04-28T18:38:02Z</dcterms:created>
  <dcterms:modified xsi:type="dcterms:W3CDTF">2022-08-02T10:30:45Z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